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878" r:id="rId5"/>
    <p:sldId id="873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AA3D"/>
    <a:srgbClr val="FFE393"/>
    <a:srgbClr val="FFE4C9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09FBC2-83FD-4E0E-A066-D016CD6DBCED}" v="1" dt="2025-05-28T10:29:37.1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1B41C-AB98-4B56-BBC3-DCE110A6604A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6A206-AA2F-45B8-95B0-C6E3885CB5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4512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F9EDC5-E089-4AD2-B851-DF7B32E9F8A9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9259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F9EDC5-E089-4AD2-B851-DF7B32E9F8A9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2687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E70DF7-E1C4-94A4-2F6E-A4148FAF67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8DA3E21-B21E-7B8C-5E4C-43C68B587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96FC658-5CB4-4864-AE97-C6600479F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8C9B-7E17-4CAD-958B-C84B967D72A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5B1926F-BE23-813A-88A7-ED0E54034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D5F4299-26B1-A55F-83B2-5719F38A4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6583-0F7C-4CF7-8F3F-383E14666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2294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2814AC-E516-1387-EE39-503D9A1AB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8999DAE-DB6E-681E-0F93-CC84FEDD9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092BAD-6DF2-3533-53F7-4FEEAA81F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8C9B-7E17-4CAD-958B-C84B967D72A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A8BA13-3E19-4FCB-4F34-75AF97E03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692F0C-44E7-CE3F-88AF-D5501EC4A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6583-0F7C-4CF7-8F3F-383E14666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7537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FCAD342-9118-564B-96CF-7E164EB45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AC63A48-62EC-D4FE-5553-5D08B8D1F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E40617-468A-CC65-6B22-DAF56317B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8C9B-7E17-4CAD-958B-C84B967D72A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D38896-5796-0D3D-EA78-70D3C482A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F155BEF-D61B-670B-F08A-C182C46E7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6583-0F7C-4CF7-8F3F-383E14666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7836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91D9AFA-F2EB-B84F-B530-43DFCC4B6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B8BE-F225-4847-A086-6038AACDB9A5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E4F52A5-1157-FE42-B68D-AA0359F8E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B44C5EF-9E17-7B44-99E9-829BDBB49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1B198-EB9B-1C42-996A-365F9E3F0020}" type="slidenum">
              <a:rPr lang="it-IT" smtClean="0"/>
              <a:t>‹N›</a:t>
            </a:fld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8A827DF-CE9D-304E-AE54-2CED333161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CE845D-4F7A-BA4F-8EEE-9FDA484B3D55}"/>
              </a:ext>
            </a:extLst>
          </p:cNvPr>
          <p:cNvSpPr txBox="1"/>
          <p:nvPr userDrawn="1"/>
        </p:nvSpPr>
        <p:spPr>
          <a:xfrm>
            <a:off x="92583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rgbClr val="0C3183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fld id="{548DADAB-4353-0843-B350-D519832E5455}" type="slidenum">
              <a:rPr lang="it-IT" smtClean="0"/>
              <a:pPr marL="0" indent="0">
                <a:buFontTx/>
                <a:buNone/>
              </a:pPr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46DF5CF3-6077-424E-8629-C7144A7A063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87375" y="6439159"/>
            <a:ext cx="1280793" cy="245340"/>
          </a:xfrm>
          <a:prstGeom prst="rect">
            <a:avLst/>
          </a:prstGeom>
        </p:spPr>
      </p:pic>
      <p:sp>
        <p:nvSpPr>
          <p:cNvPr id="8" name="Titolo 1">
            <a:extLst>
              <a:ext uri="{FF2B5EF4-FFF2-40B4-BE49-F238E27FC236}">
                <a16:creationId xmlns:a16="http://schemas.microsoft.com/office/drawing/2014/main" id="{AF2BD618-15D3-714F-98D2-6D1CCB66C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1288" y="52610"/>
            <a:ext cx="11866601" cy="657286"/>
          </a:xfrm>
        </p:spPr>
        <p:txBody>
          <a:bodyPr lIns="0" tIns="0" rIns="0" bIns="0" anchor="ctr">
            <a:normAutofit/>
          </a:bodyPr>
          <a:lstStyle>
            <a:lvl1pPr algn="l"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5" name="btfpLayoutConfig" hidden="1"/>
          <p:cNvSpPr txBox="1"/>
          <p:nvPr userDrawn="1"/>
        </p:nvSpPr>
        <p:spPr>
          <a:xfrm>
            <a:off x="12700" y="12700"/>
            <a:ext cx="8890000" cy="10772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it-IT" sz="100">
                <a:solidFill>
                  <a:srgbClr val="FFFFFF">
                    <a:alpha val="0"/>
                  </a:srgbClr>
                </a:solidFill>
              </a:rPr>
              <a:t>overall_0_131982722194130505 columns_1_131982722194130505 </a:t>
            </a:r>
          </a:p>
        </p:txBody>
      </p:sp>
    </p:spTree>
    <p:extLst>
      <p:ext uri="{BB962C8B-B14F-4D97-AF65-F5344CB8AC3E}">
        <p14:creationId xmlns:p14="http://schemas.microsoft.com/office/powerpoint/2010/main" val="1834270944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pos="480">
          <p15:clr>
            <a:srgbClr val="CCCCCC"/>
          </p15:clr>
        </p15:guide>
        <p15:guide id="2" pos="3669">
          <p15:clr>
            <a:srgbClr val="CCCCCC"/>
          </p15:clr>
        </p15:guide>
        <p15:guide id="3" pos="4010">
          <p15:clr>
            <a:srgbClr val="CCCCCC"/>
          </p15:clr>
        </p15:guide>
        <p15:guide id="4" pos="7200">
          <p15:clr>
            <a:srgbClr val="CCCCCC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CA3172-E940-2397-355B-49E90CDE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F66973-2E64-3741-B074-3BEA42764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ADA142-BE8E-6ADC-C98F-F00E8F5B2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8C9B-7E17-4CAD-958B-C84B967D72A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2AF6EC-8D5C-B87A-4BF4-FD40B5469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9971ED6-9C36-FA3F-5186-AD7CB194B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6583-0F7C-4CF7-8F3F-383E14666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441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722C5A-6429-5370-1A4D-9C556BE26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479F1D7-60A7-0DA3-366D-ECE1357F8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3C241C-8037-8782-7BC7-EAD492C12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8C9B-7E17-4CAD-958B-C84B967D72A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046172-6024-6F4E-A12C-27B70035F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3272FA-E7D9-0A60-55EF-BD8DEE8F1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6583-0F7C-4CF7-8F3F-383E14666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9241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1C2BA2-917B-4539-C236-43DF3FA4D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A9127FC-B987-3AA6-BD06-1F02DF6D4A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F8FDECA-CF6A-52A5-73DA-280FC15B3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C3A3303-D57A-B195-7119-1527EA489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8C9B-7E17-4CAD-958B-C84B967D72A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4FCCD38-BA13-7A27-C50A-85B83F8CB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7D10099-DA3A-7973-A39F-A7FE442CE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6583-0F7C-4CF7-8F3F-383E14666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857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490D3C-AD46-320A-DD16-176A089C4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C32C4CC-48FB-1E45-F122-707B58E44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ACA27AA-B213-E868-19A1-E3968227B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501AB31-CCF3-033F-DA0C-E372C7E9A7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839403E-0F72-03E6-2E81-F07CBF1E02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DA66921-F068-8FB4-B977-46037868A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8C9B-7E17-4CAD-958B-C84B967D72A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51B416B-980C-1052-A248-CBEF2B8F6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51352F6-678F-9AA7-3E52-2224082FB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6583-0F7C-4CF7-8F3F-383E14666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478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DEE29A-9F1E-FF8A-D352-3D2E459EC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B0FF07B-3254-5532-5D38-AA8D02507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8C9B-7E17-4CAD-958B-C84B967D72A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ED6F7EB-C456-9C5F-2A3A-FA3AFA518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050EA46-870C-B9F8-6543-ACEC70173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6583-0F7C-4CF7-8F3F-383E14666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582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A0E31B4-AFBC-E14A-2D1F-BC4128BD8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8C9B-7E17-4CAD-958B-C84B967D72A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7BB55AA-EC23-0066-B8B7-875D4F22D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A8721A3-0CDF-9CE7-476D-E47918698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6583-0F7C-4CF7-8F3F-383E14666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057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CC9F1F-91F5-31BF-6FB4-C6EEAA546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2CFD3C-8A5F-D5D1-0F19-0124539EC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746E25D-7376-9786-A207-8F71CFEFB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EE469FC-4BEE-313A-7385-3F16C88A7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8C9B-7E17-4CAD-958B-C84B967D72A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37F4208-2A24-D829-62E3-7B8E0F151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4406029-EDB1-9685-3786-2BB15B048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6583-0F7C-4CF7-8F3F-383E14666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355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844284-11F3-8232-B3E3-538EE2859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D25E0B8-EA76-A405-4F24-95F6CB4659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701B425-9329-AEA1-074D-B5E62E4F7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80A060F-F230-EE75-675E-FEC80FFF1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8C9B-7E17-4CAD-958B-C84B967D72A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7706FDB-1CEB-02BA-C45D-FD6DCEE40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8591793-C1B1-3406-4355-926EC395E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6583-0F7C-4CF7-8F3F-383E14666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205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065871A-3D22-44A7-0AD7-0E71D2186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54CD175-DEEE-70AC-C3BE-3F6C12DE8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F112DB-E707-3100-BB27-86D4548C0E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DF8C9B-7E17-4CAD-958B-C84B967D72A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1643B4-D41D-09C8-E346-3F8151E996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11CED4F-0A0A-EC3E-4FFC-9B2135FD14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726583-0F7C-4CF7-8F3F-383E14666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30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3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5.xml"/><Relationship Id="rId10" Type="http://schemas.openxmlformats.org/officeDocument/2006/relationships/hyperlink" Target="https://vejafgifter.dk/en/complaint/" TargetMode="External"/><Relationship Id="rId4" Type="http://schemas.openxmlformats.org/officeDocument/2006/relationships/tags" Target="../tags/tag4.xml"/><Relationship Id="rId9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ggetto 6" hidden="1">
            <a:extLst>
              <a:ext uri="{FF2B5EF4-FFF2-40B4-BE49-F238E27FC236}">
                <a16:creationId xmlns:a16="http://schemas.microsoft.com/office/drawing/2014/main" id="{DB4FE6C7-2791-47DC-84BD-8D0FE5B840F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8" imgW="347" imgH="348" progId="TCLayout.ActiveDocument.1">
                  <p:embed/>
                </p:oleObj>
              </mc:Choice>
              <mc:Fallback>
                <p:oleObj name="Diapositiva think-cell" r:id="rId8" imgW="347" imgH="348" progId="TCLayout.ActiveDocument.1">
                  <p:embed/>
                  <p:pic>
                    <p:nvPicPr>
                      <p:cNvPr id="7" name="Oggetto 6" hidden="1">
                        <a:extLst>
                          <a:ext uri="{FF2B5EF4-FFF2-40B4-BE49-F238E27FC236}">
                            <a16:creationId xmlns:a16="http://schemas.microsoft.com/office/drawing/2014/main" id="{DB4FE6C7-2791-47DC-84BD-8D0FE5B840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43"/>
          <p:cNvSpPr/>
          <p:nvPr/>
        </p:nvSpPr>
        <p:spPr>
          <a:xfrm>
            <a:off x="1085553" y="4459423"/>
            <a:ext cx="10964238" cy="1637211"/>
          </a:xfrm>
          <a:prstGeom prst="rect">
            <a:avLst/>
          </a:prstGeom>
          <a:solidFill>
            <a:srgbClr val="C6AA3D">
              <a:alpha val="40000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699" y="59353"/>
            <a:ext cx="11866601" cy="657286"/>
          </a:xfrm>
        </p:spPr>
        <p:txBody>
          <a:bodyPr vert="horz" lIns="0" tIns="0" rIns="0" bIns="0" rtlCol="0" anchor="ctr">
            <a:normAutofit/>
          </a:bodyPr>
          <a:lstStyle/>
          <a:p>
            <a:r>
              <a:rPr lang="en-US" sz="1600" dirty="0"/>
              <a:t>EETS Users' Claims in Denmark: Process Map</a:t>
            </a:r>
            <a:endParaRPr lang="it-IT" sz="2000" dirty="0">
              <a:latin typeface="Calibri" panose="020F0502020204030204" pitchFamily="34" charset="0"/>
              <a:ea typeface="MS PGothic" charset="0"/>
              <a:cs typeface="Calibri" panose="020F0502020204030204" pitchFamily="34" charset="0"/>
            </a:endParaRPr>
          </a:p>
        </p:txBody>
      </p:sp>
      <p:sp>
        <p:nvSpPr>
          <p:cNvPr id="3" name="btfpLayoutConfig" hidden="1"/>
          <p:cNvSpPr txBox="1"/>
          <p:nvPr/>
        </p:nvSpPr>
        <p:spPr>
          <a:xfrm>
            <a:off x="12700" y="12700"/>
            <a:ext cx="8890000" cy="10772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overall_0_132229605241096181 columns_1_132229593156305866 140_0_132229605250943522 143_0_132229605251100050 198_1_132229615312610605 21_1_132229669933973770 24_1_132229679373070348 28_1_132229694328303523 17_1_132254696590742877 </a:t>
            </a:r>
            <a:endParaRPr kumimoji="0" lang="it-IT" sz="1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1072096" y="1043758"/>
            <a:ext cx="10977695" cy="174360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0" name="btfpRowHeaderBox362091"/>
          <p:cNvGrpSpPr/>
          <p:nvPr>
            <p:custDataLst>
              <p:tags r:id="rId3"/>
            </p:custDataLst>
          </p:nvPr>
        </p:nvGrpSpPr>
        <p:grpSpPr>
          <a:xfrm>
            <a:off x="36032" y="1046386"/>
            <a:ext cx="1076101" cy="1755434"/>
            <a:chOff x="878190" y="2120900"/>
            <a:chExt cx="2775639" cy="972979"/>
          </a:xfrm>
        </p:grpSpPr>
        <p:sp>
          <p:nvSpPr>
            <p:cNvPr id="11" name="btfpRowHeaderBoxText362091"/>
            <p:cNvSpPr txBox="1"/>
            <p:nvPr/>
          </p:nvSpPr>
          <p:spPr>
            <a:xfrm>
              <a:off x="878190" y="2120900"/>
              <a:ext cx="2775639" cy="972979"/>
            </a:xfrm>
            <a:prstGeom prst="rect">
              <a:avLst/>
            </a:prstGeom>
            <a:noFill/>
          </p:spPr>
          <p:txBody>
            <a:bodyPr vert="horz" wrap="square" lIns="36036" tIns="36036" rIns="180181" bIns="36036" rtlCol="0" anchor="t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2D475A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it-IT" sz="1400" b="1" dirty="0">
                <a:solidFill>
                  <a:srgbClr val="2D475A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2D475A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kumimoji="0" lang="it-IT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85858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Sund&amp;Bælt</a:t>
              </a:r>
              <a:r>
                <a:rPr kumimoji="0" lang="it-IT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85858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2D475A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12" name="btfpRowHeaderBoxLine362091"/>
            <p:cNvCxnSpPr/>
            <p:nvPr/>
          </p:nvCxnSpPr>
          <p:spPr>
            <a:xfrm flipH="1">
              <a:off x="3378200" y="2120900"/>
              <a:ext cx="0" cy="972979"/>
            </a:xfrm>
            <a:prstGeom prst="line">
              <a:avLst/>
            </a:prstGeom>
            <a:ln w="152400">
              <a:solidFill>
                <a:srgbClr val="2D475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Flowchart: Alternate Process 28"/>
          <p:cNvSpPr/>
          <p:nvPr/>
        </p:nvSpPr>
        <p:spPr>
          <a:xfrm>
            <a:off x="1169554" y="2999959"/>
            <a:ext cx="2222870" cy="908262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  <a:ln w="9525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chemeClr val="tx1"/>
                </a:solidFill>
              </a:rPr>
              <a:t>The EETS user fills out the form on the Sund &amp; </a:t>
            </a:r>
            <a:r>
              <a:rPr lang="en-US" sz="900" dirty="0" err="1">
                <a:solidFill>
                  <a:schemeClr val="tx1"/>
                </a:solidFill>
              </a:rPr>
              <a:t>Bælt</a:t>
            </a:r>
            <a:r>
              <a:rPr lang="en-US" sz="900" dirty="0"/>
              <a:t> </a:t>
            </a:r>
            <a:r>
              <a:rPr lang="en-US" sz="900" dirty="0">
                <a:solidFill>
                  <a:schemeClr val="tx1"/>
                </a:solidFill>
              </a:rPr>
              <a:t>website, providing the required information and the relevant documents.</a:t>
            </a:r>
            <a:br>
              <a:rPr lang="en-US" sz="900" dirty="0">
                <a:solidFill>
                  <a:schemeClr val="tx1"/>
                </a:solidFill>
              </a:rPr>
            </a:br>
            <a:r>
              <a:rPr lang="en-US" sz="900" dirty="0">
                <a:hlinkClick r:id="rId10"/>
              </a:rPr>
              <a:t>https://vejafgifter.dk/en/complaint/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8" name="btfpRowHeaderBox287762"/>
          <p:cNvGrpSpPr/>
          <p:nvPr>
            <p:custDataLst>
              <p:tags r:id="rId4"/>
            </p:custDataLst>
          </p:nvPr>
        </p:nvGrpSpPr>
        <p:grpSpPr>
          <a:xfrm>
            <a:off x="24869" y="4459426"/>
            <a:ext cx="984745" cy="1684972"/>
            <a:chOff x="838200" y="2120900"/>
            <a:chExt cx="2540000" cy="1062539"/>
          </a:xfrm>
        </p:grpSpPr>
        <p:sp>
          <p:nvSpPr>
            <p:cNvPr id="39" name="btfpRowHeaderBoxText287762"/>
            <p:cNvSpPr txBox="1"/>
            <p:nvPr/>
          </p:nvSpPr>
          <p:spPr>
            <a:xfrm>
              <a:off x="838200" y="2210460"/>
              <a:ext cx="2540000" cy="972979"/>
            </a:xfrm>
            <a:prstGeom prst="rect">
              <a:avLst/>
            </a:prstGeom>
            <a:noFill/>
          </p:spPr>
          <p:txBody>
            <a:bodyPr vert="horz" wrap="square" lIns="36036" tIns="36036" rIns="180181" bIns="36036" rtlCol="0" anchor="t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C6AA3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endParaRPr lang="it-IT" sz="1200" b="1" dirty="0">
                <a:solidFill>
                  <a:srgbClr val="C6AA3D"/>
                </a:solidFill>
                <a:latin typeface="Arial"/>
                <a:cs typeface="Arial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it-IT" sz="1200" b="1" dirty="0">
                  <a:solidFill>
                    <a:srgbClr val="C6AA3D"/>
                  </a:solidFill>
                  <a:latin typeface="Arial"/>
                  <a:cs typeface="Arial"/>
                </a:rPr>
                <a:t>Sales Partner/</a:t>
              </a:r>
              <a:endParaRPr lang="it-IT" dirty="0">
                <a:solidFill>
                  <a:srgbClr val="000000"/>
                </a:solidFill>
                <a:latin typeface="Aptos" panose="02110004020202020204"/>
                <a:cs typeface="Arial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it-IT" sz="1200" b="1" dirty="0">
                  <a:solidFill>
                    <a:srgbClr val="C6AA3D"/>
                  </a:solidFill>
                  <a:latin typeface="Arial"/>
                  <a:cs typeface="Arial"/>
                </a:rPr>
                <a:t>Telepass</a:t>
              </a:r>
              <a:endParaRPr lang="it-IT" dirty="0"/>
            </a:p>
          </p:txBody>
        </p:sp>
        <p:cxnSp>
          <p:nvCxnSpPr>
            <p:cNvPr id="42" name="btfpRowHeaderBoxLine287762"/>
            <p:cNvCxnSpPr>
              <a:cxnSpLocks/>
            </p:cNvCxnSpPr>
            <p:nvPr/>
          </p:nvCxnSpPr>
          <p:spPr>
            <a:xfrm flipH="1">
              <a:off x="3369830" y="2120900"/>
              <a:ext cx="8370" cy="1032421"/>
            </a:xfrm>
            <a:prstGeom prst="line">
              <a:avLst/>
            </a:prstGeom>
            <a:ln w="152400">
              <a:solidFill>
                <a:srgbClr val="C6AA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btfpRowHeaderBox327977"/>
          <p:cNvGrpSpPr/>
          <p:nvPr>
            <p:custDataLst>
              <p:tags r:id="rId5"/>
            </p:custDataLst>
          </p:nvPr>
        </p:nvGrpSpPr>
        <p:grpSpPr>
          <a:xfrm>
            <a:off x="-7739" y="2854022"/>
            <a:ext cx="1093292" cy="1577438"/>
            <a:chOff x="765359" y="2120900"/>
            <a:chExt cx="2819980" cy="1255793"/>
          </a:xfrm>
        </p:grpSpPr>
        <p:sp>
          <p:nvSpPr>
            <p:cNvPr id="46" name="btfpRowHeaderBoxText327977"/>
            <p:cNvSpPr txBox="1"/>
            <p:nvPr/>
          </p:nvSpPr>
          <p:spPr>
            <a:xfrm>
              <a:off x="765359" y="2327669"/>
              <a:ext cx="2819980" cy="972979"/>
            </a:xfrm>
            <a:prstGeom prst="rect">
              <a:avLst/>
            </a:prstGeom>
            <a:noFill/>
          </p:spPr>
          <p:txBody>
            <a:bodyPr vert="horz" wrap="square" lIns="36036" tIns="36036" rIns="180181" bIns="36036" rtlCol="0" anchor="t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85858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it-IT" sz="1200" b="1" dirty="0">
                <a:solidFill>
                  <a:srgbClr val="858585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85858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EETS User</a:t>
              </a:r>
            </a:p>
          </p:txBody>
        </p:sp>
        <p:cxnSp>
          <p:nvCxnSpPr>
            <p:cNvPr id="47" name="btfpRowHeaderBoxLine327977"/>
            <p:cNvCxnSpPr>
              <a:cxnSpLocks/>
            </p:cNvCxnSpPr>
            <p:nvPr/>
          </p:nvCxnSpPr>
          <p:spPr>
            <a:xfrm>
              <a:off x="3378200" y="2120900"/>
              <a:ext cx="8370" cy="1255793"/>
            </a:xfrm>
            <a:prstGeom prst="line">
              <a:avLst/>
            </a:prstGeom>
            <a:ln w="152400">
              <a:solidFill>
                <a:srgbClr val="85858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Flowchart: Alternate Process 47"/>
          <p:cNvSpPr/>
          <p:nvPr/>
        </p:nvSpPr>
        <p:spPr>
          <a:xfrm>
            <a:off x="1499613" y="1146167"/>
            <a:ext cx="2752347" cy="513388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  <a:ln w="9525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chemeClr val="tx1"/>
                </a:solidFill>
              </a:rPr>
              <a:t>Sund &amp; </a:t>
            </a:r>
            <a:r>
              <a:rPr lang="en-US" sz="900" dirty="0" err="1">
                <a:solidFill>
                  <a:schemeClr val="tx1"/>
                </a:solidFill>
              </a:rPr>
              <a:t>Bælt</a:t>
            </a:r>
            <a:r>
              <a:rPr lang="en-US" sz="900" dirty="0">
                <a:solidFill>
                  <a:schemeClr val="tx1"/>
                </a:solidFill>
              </a:rPr>
              <a:t> receives and reviews the complaint along with the related information and documents.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9" name="Straight Arrow Connector 48"/>
          <p:cNvCxnSpPr>
            <a:cxnSpLocks/>
          </p:cNvCxnSpPr>
          <p:nvPr/>
        </p:nvCxnSpPr>
        <p:spPr>
          <a:xfrm>
            <a:off x="6492240" y="3880377"/>
            <a:ext cx="868744" cy="0"/>
          </a:xfrm>
          <a:prstGeom prst="straightConnector1">
            <a:avLst/>
          </a:prstGeom>
          <a:ln w="6350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lowchart: Connector 3"/>
          <p:cNvSpPr/>
          <p:nvPr/>
        </p:nvSpPr>
        <p:spPr>
          <a:xfrm>
            <a:off x="1119034" y="2911901"/>
            <a:ext cx="225322" cy="213867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8" name="Straight Arrow Connector 77"/>
          <p:cNvCxnSpPr>
            <a:cxnSpLocks/>
          </p:cNvCxnSpPr>
          <p:nvPr/>
        </p:nvCxnSpPr>
        <p:spPr>
          <a:xfrm>
            <a:off x="5487761" y="1767551"/>
            <a:ext cx="0" cy="480314"/>
          </a:xfrm>
          <a:prstGeom prst="straightConnector1">
            <a:avLst/>
          </a:prstGeom>
          <a:ln w="6350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85"/>
          <p:cNvCxnSpPr>
            <a:cxnSpLocks/>
            <a:endCxn id="109" idx="2"/>
          </p:cNvCxnSpPr>
          <p:nvPr/>
        </p:nvCxnSpPr>
        <p:spPr>
          <a:xfrm rot="16200000" flipV="1">
            <a:off x="4101410" y="3475914"/>
            <a:ext cx="681227" cy="127705"/>
          </a:xfrm>
          <a:prstGeom prst="bentConnector3">
            <a:avLst>
              <a:gd name="adj1" fmla="val 336"/>
            </a:avLst>
          </a:prstGeom>
          <a:ln w="6350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ounded Rectangular Callout 87"/>
          <p:cNvSpPr/>
          <p:nvPr/>
        </p:nvSpPr>
        <p:spPr>
          <a:xfrm>
            <a:off x="1231695" y="4307634"/>
            <a:ext cx="2316304" cy="1141056"/>
          </a:xfrm>
          <a:prstGeom prst="wedgeRoundRectCallout">
            <a:avLst>
              <a:gd name="adj1" fmla="val 4573"/>
              <a:gd name="adj2" fmla="val -78290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SzPts val="1000"/>
              <a:tabLst>
                <a:tab pos="457200" algn="l"/>
              </a:tabLst>
            </a:pPr>
            <a:r>
              <a:rPr lang="en-US" sz="800" b="1" u="sng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Mandatory Information Required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en-US" sz="7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First Name</a:t>
            </a:r>
            <a:r>
              <a:rPr lang="it-IT" sz="700" dirty="0">
                <a:solidFill>
                  <a:schemeClr val="tx1"/>
                </a:solidFill>
                <a:ea typeface="Times New Roman" panose="02020603050405020304" pitchFamily="18" charset="0"/>
                <a:cs typeface="Aptos" panose="020B0004020202020204" pitchFamily="34" charset="0"/>
              </a:rPr>
              <a:t>                                                   </a:t>
            </a:r>
            <a:r>
              <a:rPr lang="en-US" sz="7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Email </a:t>
            </a:r>
            <a:endParaRPr lang="it-IT" sz="700" dirty="0">
              <a:solidFill>
                <a:schemeClr val="tx1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da-DK" sz="7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Last Name                                                   Number plate</a:t>
            </a:r>
            <a:endParaRPr lang="it-IT" sz="700" dirty="0">
              <a:solidFill>
                <a:schemeClr val="tx1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da-DK" sz="7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OBE- or Product ID</a:t>
            </a:r>
            <a:r>
              <a:rPr lang="it-IT" sz="700" dirty="0">
                <a:solidFill>
                  <a:schemeClr val="tx1"/>
                </a:solidFill>
                <a:ea typeface="Times New Roman" panose="02020603050405020304" pitchFamily="18" charset="0"/>
                <a:cs typeface="Aptos" panose="020B0004020202020204" pitchFamily="34" charset="0"/>
              </a:rPr>
              <a:t>                                  </a:t>
            </a:r>
            <a:r>
              <a:rPr lang="da-DK" sz="7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Company name</a:t>
            </a:r>
            <a:endParaRPr lang="it-IT" sz="700" dirty="0">
              <a:solidFill>
                <a:schemeClr val="tx1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da-DK" sz="7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EETS provider</a:t>
            </a:r>
            <a:r>
              <a:rPr lang="it-IT" sz="700" dirty="0">
                <a:solidFill>
                  <a:schemeClr val="tx1"/>
                </a:solidFill>
                <a:ea typeface="Times New Roman" panose="02020603050405020304" pitchFamily="18" charset="0"/>
                <a:cs typeface="Aptos" panose="020B0004020202020204" pitchFamily="34" charset="0"/>
              </a:rPr>
              <a:t>                                             </a:t>
            </a:r>
            <a:r>
              <a:rPr lang="da-DK" sz="7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Billing detail ID</a:t>
            </a:r>
            <a:endParaRPr lang="it-IT" sz="700" dirty="0">
              <a:solidFill>
                <a:schemeClr val="tx1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en-US" sz="7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Link to trip on Billing detail</a:t>
            </a:r>
            <a:r>
              <a:rPr lang="it-IT" sz="700" dirty="0">
                <a:solidFill>
                  <a:schemeClr val="tx1"/>
                </a:solidFill>
                <a:ea typeface="Times New Roman" panose="02020603050405020304" pitchFamily="18" charset="0"/>
                <a:cs typeface="Aptos" panose="020B0004020202020204" pitchFamily="34" charset="0"/>
              </a:rPr>
              <a:t>                  </a:t>
            </a:r>
            <a:r>
              <a:rPr lang="da-DK" sz="7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Driving date</a:t>
            </a:r>
            <a:endParaRPr lang="it-IT" sz="700" dirty="0">
              <a:solidFill>
                <a:schemeClr val="tx1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da-DK" sz="7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Invoice receipt date</a:t>
            </a:r>
            <a:r>
              <a:rPr lang="it-IT" sz="700" dirty="0">
                <a:solidFill>
                  <a:schemeClr val="tx1"/>
                </a:solidFill>
                <a:ea typeface="Times New Roman" panose="02020603050405020304" pitchFamily="18" charset="0"/>
                <a:cs typeface="Aptos" panose="020B0004020202020204" pitchFamily="34" charset="0"/>
              </a:rPr>
              <a:t>                                </a:t>
            </a:r>
            <a:r>
              <a:rPr lang="da-DK" sz="7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Segment ID</a:t>
            </a:r>
          </a:p>
          <a:p>
            <a:pPr>
              <a:buSzPts val="1000"/>
              <a:tabLst>
                <a:tab pos="457200" algn="l"/>
              </a:tabLst>
            </a:pPr>
            <a:r>
              <a:rPr lang="da-DK" sz="7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Vehicle registration code</a:t>
            </a:r>
            <a:r>
              <a:rPr lang="en-US" sz="7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                    Case description </a:t>
            </a:r>
            <a:endParaRPr lang="it-IT" sz="700" dirty="0">
              <a:solidFill>
                <a:schemeClr val="tx1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83" name="Rombo 82">
            <a:extLst>
              <a:ext uri="{FF2B5EF4-FFF2-40B4-BE49-F238E27FC236}">
                <a16:creationId xmlns:a16="http://schemas.microsoft.com/office/drawing/2014/main" id="{5E98B615-E7B4-493B-BA1D-6B6570CE54E5}"/>
              </a:ext>
            </a:extLst>
          </p:cNvPr>
          <p:cNvSpPr/>
          <p:nvPr/>
        </p:nvSpPr>
        <p:spPr>
          <a:xfrm>
            <a:off x="4682129" y="1074546"/>
            <a:ext cx="1611264" cy="738665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1" name="CasellaDiTesto 90">
            <a:extLst>
              <a:ext uri="{FF2B5EF4-FFF2-40B4-BE49-F238E27FC236}">
                <a16:creationId xmlns:a16="http://schemas.microsoft.com/office/drawing/2014/main" id="{765AC8B5-7C9D-DD84-A756-CF8DECE8D5FC}"/>
              </a:ext>
            </a:extLst>
          </p:cNvPr>
          <p:cNvSpPr txBox="1"/>
          <p:nvPr/>
        </p:nvSpPr>
        <p:spPr>
          <a:xfrm>
            <a:off x="6388882" y="6009019"/>
            <a:ext cx="115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94" name="Rectangle 4">
            <a:extLst>
              <a:ext uri="{FF2B5EF4-FFF2-40B4-BE49-F238E27FC236}">
                <a16:creationId xmlns:a16="http://schemas.microsoft.com/office/drawing/2014/main" id="{C9637D14-57D8-F36A-549F-7A2D7F5CB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1648" y="1227184"/>
            <a:ext cx="115200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Are the </a:t>
            </a:r>
            <a:r>
              <a:rPr kumimoji="0" lang="it-IT" altLang="it-IT" sz="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provided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 information </a:t>
            </a:r>
            <a:r>
              <a:rPr kumimoji="0" lang="it-IT" altLang="it-IT" sz="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sufficient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7" name="Rombo 96">
            <a:extLst>
              <a:ext uri="{FF2B5EF4-FFF2-40B4-BE49-F238E27FC236}">
                <a16:creationId xmlns:a16="http://schemas.microsoft.com/office/drawing/2014/main" id="{F80B21B7-A537-6FD5-19EB-2BCB8E746036}"/>
              </a:ext>
            </a:extLst>
          </p:cNvPr>
          <p:cNvSpPr/>
          <p:nvPr/>
        </p:nvSpPr>
        <p:spPr>
          <a:xfrm>
            <a:off x="4532652" y="3350540"/>
            <a:ext cx="1959588" cy="1059677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5" name="Flowchart: Alternate Process 47">
            <a:extLst>
              <a:ext uri="{FF2B5EF4-FFF2-40B4-BE49-F238E27FC236}">
                <a16:creationId xmlns:a16="http://schemas.microsoft.com/office/drawing/2014/main" id="{446E002E-DFC7-7D17-FEE2-AB030CA11C9D}"/>
              </a:ext>
            </a:extLst>
          </p:cNvPr>
          <p:cNvSpPr/>
          <p:nvPr/>
        </p:nvSpPr>
        <p:spPr>
          <a:xfrm>
            <a:off x="5256994" y="2249531"/>
            <a:ext cx="1992652" cy="420487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  <a:ln w="9525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chemeClr val="tx1"/>
                </a:solidFill>
              </a:rPr>
              <a:t>Sund &amp; </a:t>
            </a:r>
            <a:r>
              <a:rPr lang="en-US" sz="900" dirty="0" err="1">
                <a:solidFill>
                  <a:schemeClr val="tx1"/>
                </a:solidFill>
              </a:rPr>
              <a:t>Bælt</a:t>
            </a:r>
            <a:r>
              <a:rPr lang="en-US" sz="900" dirty="0">
                <a:solidFill>
                  <a:schemeClr val="tx1"/>
                </a:solidFill>
              </a:rPr>
              <a:t> informs the customer of the need for additional information.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8" name="CasellaDiTesto 107">
            <a:extLst>
              <a:ext uri="{FF2B5EF4-FFF2-40B4-BE49-F238E27FC236}">
                <a16:creationId xmlns:a16="http://schemas.microsoft.com/office/drawing/2014/main" id="{8BB6EAC5-D077-7B06-1091-6643A0513262}"/>
              </a:ext>
            </a:extLst>
          </p:cNvPr>
          <p:cNvSpPr txBox="1"/>
          <p:nvPr/>
        </p:nvSpPr>
        <p:spPr>
          <a:xfrm>
            <a:off x="5497648" y="1919009"/>
            <a:ext cx="4083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/>
              <a:t>No</a:t>
            </a:r>
          </a:p>
        </p:txBody>
      </p:sp>
      <p:sp>
        <p:nvSpPr>
          <p:cNvPr id="109" name="Flowchart: Alternate Process 47">
            <a:extLst>
              <a:ext uri="{FF2B5EF4-FFF2-40B4-BE49-F238E27FC236}">
                <a16:creationId xmlns:a16="http://schemas.microsoft.com/office/drawing/2014/main" id="{DDF6013B-CF1D-DE19-5615-E2E321925D65}"/>
              </a:ext>
            </a:extLst>
          </p:cNvPr>
          <p:cNvSpPr/>
          <p:nvPr/>
        </p:nvSpPr>
        <p:spPr>
          <a:xfrm>
            <a:off x="3568213" y="2836575"/>
            <a:ext cx="1619913" cy="362578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  <a:ln w="9525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chemeClr val="tx1"/>
                </a:solidFill>
              </a:rPr>
              <a:t>The user updates the claim.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0" name="Rectangle 4">
            <a:extLst>
              <a:ext uri="{FF2B5EF4-FFF2-40B4-BE49-F238E27FC236}">
                <a16:creationId xmlns:a16="http://schemas.microsoft.com/office/drawing/2014/main" id="{EFC75CCA-FC38-F2CB-F2F4-71A682B2C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5218" y="3587990"/>
            <a:ext cx="13744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Does the EETS user </a:t>
            </a:r>
            <a:r>
              <a:rPr kumimoji="0" lang="it-IT" altLang="it-IT" sz="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have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 </a:t>
            </a:r>
            <a:r>
              <a:rPr kumimoji="0" lang="it-IT" altLang="it-IT" sz="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all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 the </a:t>
            </a:r>
            <a:r>
              <a:rPr kumimoji="0" lang="it-IT" altLang="it-IT" sz="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necessary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 </a:t>
            </a:r>
            <a:r>
              <a:rPr kumimoji="0" lang="it-IT" altLang="it-IT" sz="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documents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 and information </a:t>
            </a:r>
            <a:r>
              <a:rPr kumimoji="0" lang="it-IT" altLang="it-IT" sz="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available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?</a:t>
            </a:r>
          </a:p>
        </p:txBody>
      </p:sp>
      <p:sp>
        <p:nvSpPr>
          <p:cNvPr id="114" name="Flowchart: Alternate Process 47">
            <a:extLst>
              <a:ext uri="{FF2B5EF4-FFF2-40B4-BE49-F238E27FC236}">
                <a16:creationId xmlns:a16="http://schemas.microsoft.com/office/drawing/2014/main" id="{97B45654-50DA-AF90-46A3-9F50F134486A}"/>
              </a:ext>
            </a:extLst>
          </p:cNvPr>
          <p:cNvSpPr/>
          <p:nvPr/>
        </p:nvSpPr>
        <p:spPr>
          <a:xfrm>
            <a:off x="6665713" y="1240309"/>
            <a:ext cx="1355198" cy="419246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  <a:ln w="9525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chemeClr val="tx1"/>
                </a:solidFill>
              </a:rPr>
              <a:t>Sund &amp; </a:t>
            </a:r>
            <a:r>
              <a:rPr lang="en-US" sz="900" dirty="0" err="1">
                <a:solidFill>
                  <a:schemeClr val="tx1"/>
                </a:solidFill>
              </a:rPr>
              <a:t>Bælt</a:t>
            </a:r>
            <a:r>
              <a:rPr lang="en-US" sz="900" dirty="0">
                <a:solidFill>
                  <a:schemeClr val="tx1"/>
                </a:solidFill>
              </a:rPr>
              <a:t> proceeds with the analyses.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6" name="CasellaDiTesto 115">
            <a:extLst>
              <a:ext uri="{FF2B5EF4-FFF2-40B4-BE49-F238E27FC236}">
                <a16:creationId xmlns:a16="http://schemas.microsoft.com/office/drawing/2014/main" id="{57DE174A-AB32-E851-85FF-4F343D4C72AB}"/>
              </a:ext>
            </a:extLst>
          </p:cNvPr>
          <p:cNvSpPr txBox="1"/>
          <p:nvPr/>
        </p:nvSpPr>
        <p:spPr>
          <a:xfrm>
            <a:off x="6259031" y="1218126"/>
            <a:ext cx="4083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/>
              <a:t>Yes</a:t>
            </a:r>
          </a:p>
        </p:txBody>
      </p:sp>
      <p:cxnSp>
        <p:nvCxnSpPr>
          <p:cNvPr id="117" name="Straight Arrow Connector 32">
            <a:extLst>
              <a:ext uri="{FF2B5EF4-FFF2-40B4-BE49-F238E27FC236}">
                <a16:creationId xmlns:a16="http://schemas.microsoft.com/office/drawing/2014/main" id="{5E3A0C8B-EA65-2743-17C4-7CE470D1A136}"/>
              </a:ext>
            </a:extLst>
          </p:cNvPr>
          <p:cNvCxnSpPr>
            <a:cxnSpLocks/>
          </p:cNvCxnSpPr>
          <p:nvPr/>
        </p:nvCxnSpPr>
        <p:spPr>
          <a:xfrm flipV="1">
            <a:off x="2216289" y="1659555"/>
            <a:ext cx="0" cy="1340404"/>
          </a:xfrm>
          <a:prstGeom prst="straightConnector1">
            <a:avLst/>
          </a:prstGeom>
          <a:ln w="6350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Rombo 124">
            <a:extLst>
              <a:ext uri="{FF2B5EF4-FFF2-40B4-BE49-F238E27FC236}">
                <a16:creationId xmlns:a16="http://schemas.microsoft.com/office/drawing/2014/main" id="{50CDC05D-18A3-2587-3170-9D114771271C}"/>
              </a:ext>
            </a:extLst>
          </p:cNvPr>
          <p:cNvSpPr/>
          <p:nvPr/>
        </p:nvSpPr>
        <p:spPr>
          <a:xfrm>
            <a:off x="8436984" y="1146167"/>
            <a:ext cx="1256389" cy="595421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6" name="Rectangle 4">
            <a:extLst>
              <a:ext uri="{FF2B5EF4-FFF2-40B4-BE49-F238E27FC236}">
                <a16:creationId xmlns:a16="http://schemas.microsoft.com/office/drawing/2014/main" id="{90AE576C-D3B4-4B9A-387C-F03FC5E53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231" y="1335095"/>
            <a:ext cx="1374456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Is the </a:t>
            </a:r>
            <a:r>
              <a:rPr kumimoji="0" lang="it-IT" altLang="it-IT" sz="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claim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 </a:t>
            </a:r>
            <a:r>
              <a:rPr kumimoji="0" lang="it-IT" altLang="it-IT" sz="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justified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 "/>
              </a:rPr>
              <a:t>?</a:t>
            </a:r>
          </a:p>
        </p:txBody>
      </p:sp>
      <p:cxnSp>
        <p:nvCxnSpPr>
          <p:cNvPr id="128" name="Straight Arrow Connector 77">
            <a:extLst>
              <a:ext uri="{FF2B5EF4-FFF2-40B4-BE49-F238E27FC236}">
                <a16:creationId xmlns:a16="http://schemas.microsoft.com/office/drawing/2014/main" id="{BFFF1DC2-BF0D-4796-C0CA-C2D855A9F9AC}"/>
              </a:ext>
            </a:extLst>
          </p:cNvPr>
          <p:cNvCxnSpPr>
            <a:cxnSpLocks/>
            <a:endCxn id="114" idx="1"/>
          </p:cNvCxnSpPr>
          <p:nvPr/>
        </p:nvCxnSpPr>
        <p:spPr>
          <a:xfrm>
            <a:off x="6293393" y="1448637"/>
            <a:ext cx="372320" cy="1295"/>
          </a:xfrm>
          <a:prstGeom prst="straightConnector1">
            <a:avLst/>
          </a:prstGeom>
          <a:ln w="6350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48">
            <a:extLst>
              <a:ext uri="{FF2B5EF4-FFF2-40B4-BE49-F238E27FC236}">
                <a16:creationId xmlns:a16="http://schemas.microsoft.com/office/drawing/2014/main" id="{2D7D50BD-F8BF-A5CF-2ED4-DE2FA7A4882B}"/>
              </a:ext>
            </a:extLst>
          </p:cNvPr>
          <p:cNvCxnSpPr>
            <a:cxnSpLocks/>
          </p:cNvCxnSpPr>
          <p:nvPr/>
        </p:nvCxnSpPr>
        <p:spPr>
          <a:xfrm>
            <a:off x="4251960" y="1443878"/>
            <a:ext cx="430169" cy="0"/>
          </a:xfrm>
          <a:prstGeom prst="straightConnector1">
            <a:avLst/>
          </a:prstGeom>
          <a:ln w="6350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77">
            <a:extLst>
              <a:ext uri="{FF2B5EF4-FFF2-40B4-BE49-F238E27FC236}">
                <a16:creationId xmlns:a16="http://schemas.microsoft.com/office/drawing/2014/main" id="{0AA4C426-9100-97FA-90DC-D439C56AC7FB}"/>
              </a:ext>
            </a:extLst>
          </p:cNvPr>
          <p:cNvCxnSpPr>
            <a:cxnSpLocks/>
            <a:stCxn id="114" idx="3"/>
            <a:endCxn id="125" idx="1"/>
          </p:cNvCxnSpPr>
          <p:nvPr/>
        </p:nvCxnSpPr>
        <p:spPr>
          <a:xfrm flipV="1">
            <a:off x="8020911" y="1443878"/>
            <a:ext cx="416073" cy="6054"/>
          </a:xfrm>
          <a:prstGeom prst="straightConnector1">
            <a:avLst/>
          </a:prstGeom>
          <a:ln w="6350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Flowchart: Alternate Process 47">
            <a:extLst>
              <a:ext uri="{FF2B5EF4-FFF2-40B4-BE49-F238E27FC236}">
                <a16:creationId xmlns:a16="http://schemas.microsoft.com/office/drawing/2014/main" id="{3A88F75D-7BA8-A2CA-D235-67E0A046DAE7}"/>
              </a:ext>
            </a:extLst>
          </p:cNvPr>
          <p:cNvSpPr/>
          <p:nvPr/>
        </p:nvSpPr>
        <p:spPr>
          <a:xfrm>
            <a:off x="7918704" y="2159235"/>
            <a:ext cx="2292949" cy="442152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  <a:ln w="9525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chemeClr val="tx1"/>
                </a:solidFill>
              </a:rPr>
              <a:t>Sund &amp; </a:t>
            </a:r>
            <a:r>
              <a:rPr lang="en-US" sz="900" dirty="0" err="1">
                <a:solidFill>
                  <a:schemeClr val="tx1"/>
                </a:solidFill>
              </a:rPr>
              <a:t>Bælt</a:t>
            </a:r>
            <a:r>
              <a:rPr lang="en-US" sz="900" dirty="0">
                <a:solidFill>
                  <a:schemeClr val="tx1"/>
                </a:solidFill>
              </a:rPr>
              <a:t> informs the user that the claim has not been accepted.</a:t>
            </a:r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8" name="Flowchart: Alternate Process 47">
            <a:extLst>
              <a:ext uri="{FF2B5EF4-FFF2-40B4-BE49-F238E27FC236}">
                <a16:creationId xmlns:a16="http://schemas.microsoft.com/office/drawing/2014/main" id="{C1F5805C-18DD-59FB-10C9-0F10B33E06F5}"/>
              </a:ext>
            </a:extLst>
          </p:cNvPr>
          <p:cNvSpPr/>
          <p:nvPr/>
        </p:nvSpPr>
        <p:spPr>
          <a:xfrm>
            <a:off x="10211655" y="1240309"/>
            <a:ext cx="1730916" cy="429598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  <a:ln w="9525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chemeClr val="tx1"/>
                </a:solidFill>
              </a:rPr>
              <a:t>Sund &amp; </a:t>
            </a:r>
            <a:r>
              <a:rPr lang="en-US" sz="900" dirty="0" err="1">
                <a:solidFill>
                  <a:schemeClr val="tx1"/>
                </a:solidFill>
              </a:rPr>
              <a:t>Bælt</a:t>
            </a:r>
            <a:r>
              <a:rPr lang="en-US" sz="900" dirty="0">
                <a:solidFill>
                  <a:schemeClr val="tx1"/>
                </a:solidFill>
              </a:rPr>
              <a:t> proceeds to refund the user.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9" name="Straight Arrow Connector 77">
            <a:extLst>
              <a:ext uri="{FF2B5EF4-FFF2-40B4-BE49-F238E27FC236}">
                <a16:creationId xmlns:a16="http://schemas.microsoft.com/office/drawing/2014/main" id="{771A84AD-5FAA-A333-5149-097FFEB64377}"/>
              </a:ext>
            </a:extLst>
          </p:cNvPr>
          <p:cNvCxnSpPr>
            <a:cxnSpLocks/>
          </p:cNvCxnSpPr>
          <p:nvPr/>
        </p:nvCxnSpPr>
        <p:spPr>
          <a:xfrm>
            <a:off x="9660941" y="1441489"/>
            <a:ext cx="562035" cy="3888"/>
          </a:xfrm>
          <a:prstGeom prst="straightConnector1">
            <a:avLst/>
          </a:prstGeom>
          <a:ln w="6350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CasellaDiTesto 140">
            <a:extLst>
              <a:ext uri="{FF2B5EF4-FFF2-40B4-BE49-F238E27FC236}">
                <a16:creationId xmlns:a16="http://schemas.microsoft.com/office/drawing/2014/main" id="{FE25E184-7080-C1AA-E281-C9C52B919BBC}"/>
              </a:ext>
            </a:extLst>
          </p:cNvPr>
          <p:cNvSpPr txBox="1"/>
          <p:nvPr/>
        </p:nvSpPr>
        <p:spPr>
          <a:xfrm>
            <a:off x="9080459" y="1914712"/>
            <a:ext cx="4083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/>
              <a:t>No</a:t>
            </a:r>
          </a:p>
        </p:txBody>
      </p:sp>
      <p:cxnSp>
        <p:nvCxnSpPr>
          <p:cNvPr id="142" name="Straight Arrow Connector 77">
            <a:extLst>
              <a:ext uri="{FF2B5EF4-FFF2-40B4-BE49-F238E27FC236}">
                <a16:creationId xmlns:a16="http://schemas.microsoft.com/office/drawing/2014/main" id="{5F85F87A-29D1-9D27-33E9-C32A87AF2F67}"/>
              </a:ext>
            </a:extLst>
          </p:cNvPr>
          <p:cNvCxnSpPr>
            <a:cxnSpLocks/>
            <a:stCxn id="125" idx="2"/>
            <a:endCxn id="137" idx="0"/>
          </p:cNvCxnSpPr>
          <p:nvPr/>
        </p:nvCxnSpPr>
        <p:spPr>
          <a:xfrm>
            <a:off x="9065179" y="1741588"/>
            <a:ext cx="0" cy="417647"/>
          </a:xfrm>
          <a:prstGeom prst="straightConnector1">
            <a:avLst/>
          </a:prstGeom>
          <a:ln w="6350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CasellaDiTesto 148">
            <a:extLst>
              <a:ext uri="{FF2B5EF4-FFF2-40B4-BE49-F238E27FC236}">
                <a16:creationId xmlns:a16="http://schemas.microsoft.com/office/drawing/2014/main" id="{37C847A9-DC4D-63E4-A8BC-F52F39B6FAD7}"/>
              </a:ext>
            </a:extLst>
          </p:cNvPr>
          <p:cNvSpPr txBox="1"/>
          <p:nvPr/>
        </p:nvSpPr>
        <p:spPr>
          <a:xfrm>
            <a:off x="9683214" y="1197034"/>
            <a:ext cx="4083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/>
              <a:t>Yes</a:t>
            </a:r>
          </a:p>
        </p:txBody>
      </p:sp>
      <p:sp>
        <p:nvSpPr>
          <p:cNvPr id="166" name="Flowchart: Connector 57">
            <a:extLst>
              <a:ext uri="{FF2B5EF4-FFF2-40B4-BE49-F238E27FC236}">
                <a16:creationId xmlns:a16="http://schemas.microsoft.com/office/drawing/2014/main" id="{374593DC-00D6-BDA5-AE4E-16D4F4EC5956}"/>
              </a:ext>
            </a:extLst>
          </p:cNvPr>
          <p:cNvSpPr/>
          <p:nvPr/>
        </p:nvSpPr>
        <p:spPr>
          <a:xfrm>
            <a:off x="11824474" y="1155034"/>
            <a:ext cx="225322" cy="213867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Flowchart: Connector 57"/>
          <p:cNvSpPr/>
          <p:nvPr/>
        </p:nvSpPr>
        <p:spPr>
          <a:xfrm>
            <a:off x="10101245" y="2064736"/>
            <a:ext cx="225322" cy="213867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7" name="Flowchart: Alternate Process 47">
            <a:extLst>
              <a:ext uri="{FF2B5EF4-FFF2-40B4-BE49-F238E27FC236}">
                <a16:creationId xmlns:a16="http://schemas.microsoft.com/office/drawing/2014/main" id="{A33098B5-E43A-9B66-39FC-2C8C1E024A4A}"/>
              </a:ext>
            </a:extLst>
          </p:cNvPr>
          <p:cNvSpPr/>
          <p:nvPr/>
        </p:nvSpPr>
        <p:spPr>
          <a:xfrm>
            <a:off x="7387763" y="3730492"/>
            <a:ext cx="1332167" cy="428409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  <a:ln w="9525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900" dirty="0">
                <a:solidFill>
                  <a:schemeClr val="tx1"/>
                </a:solidFill>
              </a:rPr>
              <a:t>The user contacts the Sales Partner/</a:t>
            </a:r>
            <a:r>
              <a:rPr lang="en-US" sz="900" dirty="0" err="1">
                <a:solidFill>
                  <a:schemeClr val="tx1"/>
                </a:solidFill>
              </a:rPr>
              <a:t>Telepass</a:t>
            </a:r>
            <a:r>
              <a:rPr lang="en-US" sz="900" dirty="0">
                <a:solidFill>
                  <a:schemeClr val="tx1"/>
                </a:solidFill>
              </a:rPr>
              <a:t>.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9" name="CasellaDiTesto 178">
            <a:extLst>
              <a:ext uri="{FF2B5EF4-FFF2-40B4-BE49-F238E27FC236}">
                <a16:creationId xmlns:a16="http://schemas.microsoft.com/office/drawing/2014/main" id="{11E12D70-FBC4-2456-C36F-0F2B2D732059}"/>
              </a:ext>
            </a:extLst>
          </p:cNvPr>
          <p:cNvSpPr txBox="1"/>
          <p:nvPr/>
        </p:nvSpPr>
        <p:spPr>
          <a:xfrm>
            <a:off x="6687402" y="3646918"/>
            <a:ext cx="4083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/>
              <a:t>No</a:t>
            </a:r>
          </a:p>
        </p:txBody>
      </p:sp>
      <p:cxnSp>
        <p:nvCxnSpPr>
          <p:cNvPr id="180" name="Straight Arrow Connector 77">
            <a:extLst>
              <a:ext uri="{FF2B5EF4-FFF2-40B4-BE49-F238E27FC236}">
                <a16:creationId xmlns:a16="http://schemas.microsoft.com/office/drawing/2014/main" id="{B3CBB802-FB9E-8CA3-7E4A-DC20B6552A80}"/>
              </a:ext>
            </a:extLst>
          </p:cNvPr>
          <p:cNvCxnSpPr>
            <a:cxnSpLocks/>
          </p:cNvCxnSpPr>
          <p:nvPr/>
        </p:nvCxnSpPr>
        <p:spPr>
          <a:xfrm flipV="1">
            <a:off x="4073523" y="1669907"/>
            <a:ext cx="0" cy="1166668"/>
          </a:xfrm>
          <a:prstGeom prst="straightConnector1">
            <a:avLst/>
          </a:prstGeom>
          <a:ln w="6350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CasellaDiTesto 190">
            <a:extLst>
              <a:ext uri="{FF2B5EF4-FFF2-40B4-BE49-F238E27FC236}">
                <a16:creationId xmlns:a16="http://schemas.microsoft.com/office/drawing/2014/main" id="{F91BC2F1-3A18-542C-1189-D61B37091622}"/>
              </a:ext>
            </a:extLst>
          </p:cNvPr>
          <p:cNvSpPr txBox="1"/>
          <p:nvPr/>
        </p:nvSpPr>
        <p:spPr>
          <a:xfrm>
            <a:off x="4371040" y="3451538"/>
            <a:ext cx="4083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/>
              <a:t>Yes</a:t>
            </a:r>
          </a:p>
        </p:txBody>
      </p:sp>
      <p:cxnSp>
        <p:nvCxnSpPr>
          <p:cNvPr id="194" name="Elbow Connector 85">
            <a:extLst>
              <a:ext uri="{FF2B5EF4-FFF2-40B4-BE49-F238E27FC236}">
                <a16:creationId xmlns:a16="http://schemas.microsoft.com/office/drawing/2014/main" id="{E7310A2A-DD5B-960D-3DEB-145715C8E9D4}"/>
              </a:ext>
            </a:extLst>
          </p:cNvPr>
          <p:cNvCxnSpPr>
            <a:cxnSpLocks/>
          </p:cNvCxnSpPr>
          <p:nvPr/>
        </p:nvCxnSpPr>
        <p:spPr>
          <a:xfrm rot="10800000">
            <a:off x="3847761" y="3215149"/>
            <a:ext cx="3502143" cy="2334934"/>
          </a:xfrm>
          <a:prstGeom prst="bentConnector3">
            <a:avLst>
              <a:gd name="adj1" fmla="val 100131"/>
            </a:avLst>
          </a:prstGeom>
          <a:ln w="6350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Flowchart: Alternate Process 47">
            <a:extLst>
              <a:ext uri="{FF2B5EF4-FFF2-40B4-BE49-F238E27FC236}">
                <a16:creationId xmlns:a16="http://schemas.microsoft.com/office/drawing/2014/main" id="{9E4A33D6-3A45-D906-E862-4E5DAC0477E2}"/>
              </a:ext>
            </a:extLst>
          </p:cNvPr>
          <p:cNvSpPr/>
          <p:nvPr/>
        </p:nvSpPr>
        <p:spPr>
          <a:xfrm>
            <a:off x="7082472" y="5268450"/>
            <a:ext cx="2292949" cy="582159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  <a:ln w="9525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900" dirty="0">
                <a:solidFill>
                  <a:schemeClr val="tx1"/>
                </a:solidFill>
              </a:rPr>
              <a:t>The Sales Partner/</a:t>
            </a:r>
            <a:r>
              <a:rPr lang="en-US" sz="900" dirty="0" err="1">
                <a:solidFill>
                  <a:schemeClr val="tx1"/>
                </a:solidFill>
              </a:rPr>
              <a:t>Telepass</a:t>
            </a:r>
            <a:r>
              <a:rPr lang="en-US" sz="900" dirty="0">
                <a:solidFill>
                  <a:schemeClr val="tx1"/>
                </a:solidFill>
              </a:rPr>
              <a:t> provides the missing documentation to the EETS user.</a:t>
            </a:r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218" name="Straight Arrow Connector 77">
            <a:extLst>
              <a:ext uri="{FF2B5EF4-FFF2-40B4-BE49-F238E27FC236}">
                <a16:creationId xmlns:a16="http://schemas.microsoft.com/office/drawing/2014/main" id="{405DC7C3-D9CB-534C-876B-CB82DA9CDB94}"/>
              </a:ext>
            </a:extLst>
          </p:cNvPr>
          <p:cNvCxnSpPr>
            <a:cxnSpLocks/>
            <a:stCxn id="177" idx="2"/>
          </p:cNvCxnSpPr>
          <p:nvPr/>
        </p:nvCxnSpPr>
        <p:spPr>
          <a:xfrm>
            <a:off x="8053847" y="4158901"/>
            <a:ext cx="0" cy="1109549"/>
          </a:xfrm>
          <a:prstGeom prst="straightConnector1">
            <a:avLst/>
          </a:prstGeom>
          <a:ln w="6350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77">
            <a:extLst>
              <a:ext uri="{FF2B5EF4-FFF2-40B4-BE49-F238E27FC236}">
                <a16:creationId xmlns:a16="http://schemas.microsoft.com/office/drawing/2014/main" id="{F4AD51BC-91ED-C21E-311A-3A7D4E87DAA0}"/>
              </a:ext>
            </a:extLst>
          </p:cNvPr>
          <p:cNvCxnSpPr>
            <a:cxnSpLocks/>
            <a:endCxn id="97" idx="0"/>
          </p:cNvCxnSpPr>
          <p:nvPr/>
        </p:nvCxnSpPr>
        <p:spPr>
          <a:xfrm>
            <a:off x="5512446" y="2682495"/>
            <a:ext cx="0" cy="668045"/>
          </a:xfrm>
          <a:prstGeom prst="straightConnector1">
            <a:avLst/>
          </a:prstGeom>
          <a:ln w="6350" cap="flat" cmpd="sng" algn="ctr">
            <a:solidFill>
              <a:srgbClr val="2D475A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29659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Oggetto 21" hidden="1">
            <a:extLst>
              <a:ext uri="{FF2B5EF4-FFF2-40B4-BE49-F238E27FC236}">
                <a16:creationId xmlns:a16="http://schemas.microsoft.com/office/drawing/2014/main" id="{EAB33C5A-8631-4877-87EF-E528C3C1885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5" imgW="381" imgH="381" progId="TCLayout.ActiveDocument.1">
                  <p:embed/>
                </p:oleObj>
              </mc:Choice>
              <mc:Fallback>
                <p:oleObj name="Diapositiva think-cell" r:id="rId5" imgW="381" imgH="381" progId="TCLayout.ActiveDocument.1">
                  <p:embed/>
                  <p:pic>
                    <p:nvPicPr>
                      <p:cNvPr id="22" name="Oggetto 21" hidden="1">
                        <a:extLst>
                          <a:ext uri="{FF2B5EF4-FFF2-40B4-BE49-F238E27FC236}">
                            <a16:creationId xmlns:a16="http://schemas.microsoft.com/office/drawing/2014/main" id="{EAB33C5A-8631-4877-87EF-E528C3C188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ttangolo 14" hidden="1">
            <a:extLst>
              <a:ext uri="{FF2B5EF4-FFF2-40B4-BE49-F238E27FC236}">
                <a16:creationId xmlns:a16="http://schemas.microsoft.com/office/drawing/2014/main" id="{B4BAF6F4-3770-46CC-A37C-700FD010A19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26" y="81918"/>
            <a:ext cx="11866601" cy="657286"/>
          </a:xfrm>
        </p:spPr>
        <p:txBody>
          <a:bodyPr vert="horz" lIns="0" tIns="0" rIns="0" bIns="0" rtlCol="0" anchor="ctr">
            <a:normAutofit/>
          </a:bodyPr>
          <a:lstStyle/>
          <a:p>
            <a:r>
              <a:rPr lang="it-IT" sz="2000" b="0" dirty="0" err="1">
                <a:latin typeface="Arial"/>
                <a:ea typeface="MS PGothic"/>
                <a:cs typeface="Arial"/>
              </a:rPr>
              <a:t>Mandatory</a:t>
            </a:r>
            <a:r>
              <a:rPr lang="it-IT" sz="2000" b="0" dirty="0">
                <a:latin typeface="Arial"/>
                <a:ea typeface="MS PGothic"/>
                <a:cs typeface="Arial"/>
              </a:rPr>
              <a:t> </a:t>
            </a:r>
            <a:r>
              <a:rPr lang="it-IT" sz="2000" b="0" dirty="0" err="1">
                <a:latin typeface="Arial"/>
                <a:ea typeface="MS PGothic"/>
                <a:cs typeface="Arial"/>
              </a:rPr>
              <a:t>documentation</a:t>
            </a:r>
            <a:r>
              <a:rPr lang="it-IT" sz="2000" b="0" dirty="0">
                <a:latin typeface="Arial"/>
                <a:ea typeface="MS PGothic"/>
                <a:cs typeface="Arial"/>
              </a:rPr>
              <a:t> by </a:t>
            </a:r>
            <a:r>
              <a:rPr lang="it-IT" sz="2000" b="0" dirty="0" err="1">
                <a:latin typeface="Arial"/>
                <a:ea typeface="MS PGothic"/>
                <a:cs typeface="Arial"/>
              </a:rPr>
              <a:t>claim</a:t>
            </a:r>
            <a:r>
              <a:rPr lang="it-IT" sz="2000" b="0" dirty="0">
                <a:latin typeface="Arial"/>
                <a:ea typeface="MS PGothic"/>
                <a:cs typeface="Arial"/>
              </a:rPr>
              <a:t> </a:t>
            </a:r>
            <a:r>
              <a:rPr lang="it-IT" sz="2000" b="0" dirty="0" err="1">
                <a:latin typeface="Arial"/>
                <a:ea typeface="MS PGothic"/>
                <a:cs typeface="Arial"/>
              </a:rPr>
              <a:t>category</a:t>
            </a:r>
            <a:endParaRPr lang="it-IT" dirty="0" err="1"/>
          </a:p>
        </p:txBody>
      </p:sp>
      <p:sp>
        <p:nvSpPr>
          <p:cNvPr id="3" name="btfpLayoutConfig" hidden="1"/>
          <p:cNvSpPr txBox="1"/>
          <p:nvPr/>
        </p:nvSpPr>
        <p:spPr>
          <a:xfrm>
            <a:off x="12700" y="12700"/>
            <a:ext cx="8890000" cy="10772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overall_0_132229605241096181 columns_1_132229593156305866 140_0_132229605250943522 143_0_132229605251100050 198_1_132229615312610605 21_1_132229669933973770 24_1_132229679373070348 28_1_132229694328303523 17_1_132254696590742877 </a:t>
            </a:r>
            <a:endParaRPr kumimoji="0" lang="it-IT" sz="1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535486"/>
              </p:ext>
            </p:extLst>
          </p:nvPr>
        </p:nvGraphicFramePr>
        <p:xfrm>
          <a:off x="501780" y="1266835"/>
          <a:ext cx="11132901" cy="3767570"/>
        </p:xfrm>
        <a:graphic>
          <a:graphicData uri="http://schemas.openxmlformats.org/drawingml/2006/table">
            <a:tbl>
              <a:tblPr/>
              <a:tblGrid>
                <a:gridCol w="3489078">
                  <a:extLst>
                    <a:ext uri="{9D8B030D-6E8A-4147-A177-3AD203B41FA5}">
                      <a16:colId xmlns:a16="http://schemas.microsoft.com/office/drawing/2014/main" val="3634867769"/>
                    </a:ext>
                  </a:extLst>
                </a:gridCol>
                <a:gridCol w="1910161">
                  <a:extLst>
                    <a:ext uri="{9D8B030D-6E8A-4147-A177-3AD203B41FA5}">
                      <a16:colId xmlns:a16="http://schemas.microsoft.com/office/drawing/2014/main" val="1724546847"/>
                    </a:ext>
                  </a:extLst>
                </a:gridCol>
                <a:gridCol w="1956600">
                  <a:extLst>
                    <a:ext uri="{9D8B030D-6E8A-4147-A177-3AD203B41FA5}">
                      <a16:colId xmlns:a16="http://schemas.microsoft.com/office/drawing/2014/main" val="2292693463"/>
                    </a:ext>
                  </a:extLst>
                </a:gridCol>
                <a:gridCol w="1898856">
                  <a:extLst>
                    <a:ext uri="{9D8B030D-6E8A-4147-A177-3AD203B41FA5}">
                      <a16:colId xmlns:a16="http://schemas.microsoft.com/office/drawing/2014/main" val="157338400"/>
                    </a:ext>
                  </a:extLst>
                </a:gridCol>
                <a:gridCol w="1878206">
                  <a:extLst>
                    <a:ext uri="{9D8B030D-6E8A-4147-A177-3AD203B41FA5}">
                      <a16:colId xmlns:a16="http://schemas.microsoft.com/office/drawing/2014/main" val="3415258374"/>
                    </a:ext>
                  </a:extLst>
                </a:gridCol>
              </a:tblGrid>
              <a:tr h="615334">
                <a:tc>
                  <a:txBody>
                    <a:bodyPr/>
                    <a:lstStyle/>
                    <a:p>
                      <a:pPr algn="l" fontAlgn="t"/>
                      <a:endParaRPr lang="en-US" sz="1600" b="1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</a:rPr>
                        <a:t>Double Charge</a:t>
                      </a:r>
                      <a:endParaRPr lang="en-US" sz="1600" b="0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1" kern="1200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Incorrect Rate</a:t>
                      </a:r>
                      <a:endParaRPr lang="it-IT" sz="1600" b="1" kern="1200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1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Disputed Charge</a:t>
                      </a:r>
                      <a:endParaRPr lang="it-IT" b="1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600" b="1" baseline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</a:rPr>
                        <a:t>More</a:t>
                      </a: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372600"/>
                  </a:ext>
                </a:extLst>
              </a:tr>
              <a:tr h="615334"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b="1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</a:rPr>
                        <a:t>Invoice</a:t>
                      </a:r>
                      <a:endParaRPr lang="it-IT" sz="1600" b="1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600" b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</a:rPr>
                        <a:t>yes</a:t>
                      </a: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0" i="0" u="none" strike="noStrike" baseline="0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yes</a:t>
                      </a:r>
                      <a:endParaRPr lang="it-IT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yes</a:t>
                      </a:r>
                      <a:endParaRPr lang="it-IT" sz="1600" b="0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yes</a:t>
                      </a:r>
                      <a:endParaRPr lang="it-IT" sz="1600" b="0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865339"/>
                  </a:ext>
                </a:extLst>
              </a:tr>
              <a:tr h="626129"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b="1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</a:rPr>
                        <a:t>Vehicle</a:t>
                      </a:r>
                      <a:r>
                        <a:rPr lang="it-IT" sz="1600" b="1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600" b="1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</a:rPr>
                        <a:t>Registration</a:t>
                      </a:r>
                      <a:r>
                        <a:rPr lang="it-IT" sz="1600" b="1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600" b="1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</a:rPr>
                        <a:t>Document</a:t>
                      </a:r>
                      <a:endParaRPr lang="it-IT" sz="1600" b="1" baseline="0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0" i="0" u="none" strike="noStrike" baseline="0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yes</a:t>
                      </a:r>
                      <a:endParaRPr lang="it-IT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0" i="0" u="none" strike="noStrike" baseline="0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yes</a:t>
                      </a:r>
                      <a:endParaRPr lang="it-IT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yes</a:t>
                      </a:r>
                      <a:endParaRPr lang="it-IT" sz="1600" b="0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yes</a:t>
                      </a:r>
                      <a:endParaRPr lang="it-IT" sz="1600" b="0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915680"/>
                  </a:ext>
                </a:extLst>
              </a:tr>
              <a:tr h="626129"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b="1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</a:rPr>
                        <a:t>CIF / COC</a:t>
                      </a: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600" b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</a:rPr>
                        <a:t>no</a:t>
                      </a: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yes</a:t>
                      </a:r>
                      <a:endParaRPr lang="en-US" sz="1600" b="0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no</a:t>
                      </a:r>
                      <a:endParaRPr lang="it-IT" sz="1600" b="0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yes, </a:t>
                      </a:r>
                      <a:r>
                        <a:rPr lang="it-IT" sz="1600" b="0" i="0" u="none" strike="noStrike" noProof="0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if</a:t>
                      </a: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it-IT" sz="1600" b="0" i="0" u="none" strike="noStrike" noProof="0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relevant</a:t>
                      </a:r>
                      <a:endParaRPr lang="it-IT" sz="1600" b="0" i="0" u="none" strike="noStrike" noProof="0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  <a:latin typeface="Aptos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049626"/>
                  </a:ext>
                </a:extLst>
              </a:tr>
              <a:tr h="61533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</a:rPr>
                        <a:t>Ticket Receipt</a:t>
                      </a: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</a:rPr>
                        <a:t>yes</a:t>
                      </a: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yes, </a:t>
                      </a:r>
                      <a:r>
                        <a:rPr lang="it-IT" sz="1600" b="0" i="0" u="none" strike="noStrike" noProof="0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if</a:t>
                      </a: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it-IT" sz="1600" b="0" i="0" u="none" strike="noStrike" noProof="0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relevant</a:t>
                      </a:r>
                      <a:endParaRPr lang="it-IT" dirty="0" err="1"/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yes, </a:t>
                      </a:r>
                      <a:r>
                        <a:rPr lang="it-IT" sz="1600" b="0" i="0" u="none" strike="noStrike" noProof="0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if</a:t>
                      </a: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it-IT" sz="1600" b="0" i="0" u="none" strike="noStrike" noProof="0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relevant</a:t>
                      </a:r>
                      <a:endParaRPr lang="it-IT" dirty="0" err="1"/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yes, </a:t>
                      </a:r>
                      <a:r>
                        <a:rPr lang="it-IT" sz="1600" b="0" i="0" u="none" strike="noStrike" noProof="0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if</a:t>
                      </a: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it-IT" sz="1600" b="0" i="0" u="none" strike="noStrike" noProof="0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relevant</a:t>
                      </a:r>
                      <a:endParaRPr lang="it-IT" sz="1600" b="0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305584"/>
                  </a:ext>
                </a:extLst>
              </a:tr>
              <a:tr h="66931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</a:rPr>
                        <a:t>Additional Documentation</a:t>
                      </a: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yes, </a:t>
                      </a:r>
                      <a:r>
                        <a:rPr lang="it-IT" sz="1600" b="0" i="0" u="none" strike="noStrike" noProof="0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if</a:t>
                      </a: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it-IT" sz="1600" b="0" i="0" u="none" strike="noStrike" noProof="0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relevant</a:t>
                      </a:r>
                      <a:endParaRPr lang="en-US" sz="1600" b="0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yes, </a:t>
                      </a:r>
                      <a:r>
                        <a:rPr lang="it-IT" sz="1600" b="0" i="0" u="none" strike="noStrike" noProof="0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if</a:t>
                      </a: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it-IT" sz="1600" b="0" i="0" u="none" strike="noStrike" noProof="0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relevant</a:t>
                      </a:r>
                      <a:endParaRPr lang="en-US" sz="1600" b="0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yes, </a:t>
                      </a:r>
                      <a:r>
                        <a:rPr lang="it-IT" sz="1600" b="0" i="0" u="none" strike="noStrike" noProof="0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if</a:t>
                      </a: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it-IT" sz="1600" b="0" i="0" u="none" strike="noStrike" noProof="0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relevant</a:t>
                      </a:r>
                      <a:endParaRPr lang="it-IT" sz="1600" b="0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yes, </a:t>
                      </a:r>
                      <a:r>
                        <a:rPr lang="it-IT" sz="1600" b="0" i="0" u="none" strike="noStrike" noProof="0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if</a:t>
                      </a:r>
                      <a:r>
                        <a:rPr lang="it-IT" sz="16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it-IT" sz="1600" b="0" i="0" u="none" strike="noStrike" noProof="0" dirty="0" err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effectLst/>
                          <a:latin typeface="Aptos"/>
                        </a:rPr>
                        <a:t>relevant</a:t>
                      </a:r>
                      <a:endParaRPr lang="it-IT" sz="1600" b="0" dirty="0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effectLst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1C7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144759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2826F8DF-0D2E-49FC-D79E-56BA5885CC4E}"/>
              </a:ext>
            </a:extLst>
          </p:cNvPr>
          <p:cNvSpPr txBox="1">
            <a:spLocks/>
          </p:cNvSpPr>
          <p:nvPr/>
        </p:nvSpPr>
        <p:spPr>
          <a:xfrm>
            <a:off x="499765" y="5382703"/>
            <a:ext cx="11866601" cy="65728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sz="1400" b="0" dirty="0" err="1">
                <a:solidFill>
                  <a:schemeClr val="tx2">
                    <a:lumMod val="76000"/>
                    <a:lumOff val="24000"/>
                  </a:schemeClr>
                </a:solidFill>
                <a:latin typeface="Arial"/>
                <a:ea typeface="MS PGothic"/>
                <a:cs typeface="Arial"/>
              </a:rPr>
              <a:t>If</a:t>
            </a:r>
            <a:r>
              <a:rPr lang="it-IT" sz="1400" b="0" dirty="0">
                <a:solidFill>
                  <a:schemeClr val="tx2">
                    <a:lumMod val="76000"/>
                    <a:lumOff val="24000"/>
                  </a:schemeClr>
                </a:solidFill>
                <a:latin typeface="Arial"/>
                <a:ea typeface="MS PGothic"/>
                <a:cs typeface="Arial"/>
              </a:rPr>
              <a:t> </a:t>
            </a:r>
            <a:r>
              <a:rPr lang="it-IT" sz="1400" b="0" dirty="0" err="1">
                <a:solidFill>
                  <a:schemeClr val="tx2">
                    <a:lumMod val="76000"/>
                    <a:lumOff val="24000"/>
                  </a:schemeClr>
                </a:solidFill>
                <a:latin typeface="Arial"/>
                <a:ea typeface="MS PGothic"/>
                <a:cs typeface="Arial"/>
              </a:rPr>
              <a:t>necessary</a:t>
            </a:r>
            <a:r>
              <a:rPr lang="it-IT" sz="1400" b="0" dirty="0">
                <a:solidFill>
                  <a:schemeClr val="tx2">
                    <a:lumMod val="76000"/>
                    <a:lumOff val="24000"/>
                  </a:schemeClr>
                </a:solidFill>
                <a:latin typeface="Arial"/>
                <a:ea typeface="MS PGothic"/>
                <a:cs typeface="Arial"/>
              </a:rPr>
              <a:t>, Sund &amp; </a:t>
            </a:r>
            <a:r>
              <a:rPr lang="it-IT" sz="1400" b="0" dirty="0" err="1">
                <a:solidFill>
                  <a:schemeClr val="tx2">
                    <a:lumMod val="76000"/>
                    <a:lumOff val="24000"/>
                  </a:schemeClr>
                </a:solidFill>
                <a:latin typeface="Arial"/>
                <a:ea typeface="MS PGothic"/>
                <a:cs typeface="Arial"/>
              </a:rPr>
              <a:t>Bælt</a:t>
            </a:r>
            <a:r>
              <a:rPr lang="it-IT" sz="1400" b="0" dirty="0">
                <a:solidFill>
                  <a:schemeClr val="tx2">
                    <a:lumMod val="76000"/>
                    <a:lumOff val="24000"/>
                  </a:schemeClr>
                </a:solidFill>
                <a:latin typeface="Arial"/>
                <a:ea typeface="MS PGothic"/>
                <a:cs typeface="Arial"/>
              </a:rPr>
              <a:t> </a:t>
            </a:r>
            <a:r>
              <a:rPr lang="it-IT" sz="1400" b="0" dirty="0" err="1">
                <a:solidFill>
                  <a:schemeClr val="tx2">
                    <a:lumMod val="76000"/>
                    <a:lumOff val="24000"/>
                  </a:schemeClr>
                </a:solidFill>
                <a:latin typeface="Arial"/>
                <a:ea typeface="MS PGothic"/>
                <a:cs typeface="Arial"/>
              </a:rPr>
              <a:t>has</a:t>
            </a:r>
            <a:r>
              <a:rPr lang="it-IT" sz="1400" b="0" dirty="0">
                <a:solidFill>
                  <a:schemeClr val="tx2">
                    <a:lumMod val="76000"/>
                    <a:lumOff val="24000"/>
                  </a:schemeClr>
                </a:solidFill>
                <a:latin typeface="Arial"/>
                <a:ea typeface="MS PGothic"/>
                <a:cs typeface="Arial"/>
              </a:rPr>
              <a:t> the </a:t>
            </a:r>
            <a:r>
              <a:rPr lang="it-IT" sz="1400" b="0" dirty="0" err="1">
                <a:solidFill>
                  <a:schemeClr val="tx2">
                    <a:lumMod val="76000"/>
                    <a:lumOff val="24000"/>
                  </a:schemeClr>
                </a:solidFill>
                <a:latin typeface="Arial"/>
                <a:ea typeface="MS PGothic"/>
                <a:cs typeface="Arial"/>
              </a:rPr>
              <a:t>right</a:t>
            </a:r>
            <a:r>
              <a:rPr lang="it-IT" sz="1400" b="0" dirty="0">
                <a:solidFill>
                  <a:schemeClr val="tx2">
                    <a:lumMod val="76000"/>
                    <a:lumOff val="24000"/>
                  </a:schemeClr>
                </a:solidFill>
                <a:latin typeface="Arial"/>
                <a:ea typeface="MS PGothic"/>
                <a:cs typeface="Arial"/>
              </a:rPr>
              <a:t> to </a:t>
            </a:r>
            <a:r>
              <a:rPr lang="it-IT" sz="1400" b="0" dirty="0" err="1">
                <a:solidFill>
                  <a:schemeClr val="tx2">
                    <a:lumMod val="76000"/>
                    <a:lumOff val="24000"/>
                  </a:schemeClr>
                </a:solidFill>
                <a:latin typeface="Arial"/>
                <a:ea typeface="MS PGothic"/>
                <a:cs typeface="Arial"/>
              </a:rPr>
              <a:t>request</a:t>
            </a:r>
            <a:r>
              <a:rPr lang="it-IT" sz="1400" b="0" dirty="0">
                <a:solidFill>
                  <a:schemeClr val="tx2">
                    <a:lumMod val="76000"/>
                    <a:lumOff val="24000"/>
                  </a:schemeClr>
                </a:solidFill>
                <a:latin typeface="Arial"/>
                <a:ea typeface="MS PGothic"/>
                <a:cs typeface="Arial"/>
              </a:rPr>
              <a:t> </a:t>
            </a:r>
            <a:r>
              <a:rPr lang="it-IT" sz="1400" b="0" dirty="0" err="1">
                <a:solidFill>
                  <a:schemeClr val="tx2">
                    <a:lumMod val="76000"/>
                    <a:lumOff val="24000"/>
                  </a:schemeClr>
                </a:solidFill>
                <a:latin typeface="Arial"/>
                <a:ea typeface="MS PGothic"/>
                <a:cs typeface="Arial"/>
              </a:rPr>
              <a:t>additional</a:t>
            </a:r>
            <a:r>
              <a:rPr lang="it-IT" sz="1400" b="0" dirty="0">
                <a:solidFill>
                  <a:schemeClr val="tx2">
                    <a:lumMod val="76000"/>
                    <a:lumOff val="24000"/>
                  </a:schemeClr>
                </a:solidFill>
                <a:latin typeface="Arial"/>
                <a:ea typeface="MS PGothic"/>
                <a:cs typeface="Arial"/>
              </a:rPr>
              <a:t> </a:t>
            </a:r>
            <a:r>
              <a:rPr lang="it-IT" sz="1400" b="0" dirty="0" err="1">
                <a:solidFill>
                  <a:schemeClr val="tx2">
                    <a:lumMod val="76000"/>
                    <a:lumOff val="24000"/>
                  </a:schemeClr>
                </a:solidFill>
                <a:latin typeface="Arial"/>
                <a:ea typeface="MS PGothic"/>
                <a:cs typeface="Arial"/>
              </a:rPr>
              <a:t>documentation</a:t>
            </a:r>
            <a:r>
              <a:rPr lang="it-IT" sz="1400" b="0" dirty="0">
                <a:solidFill>
                  <a:schemeClr val="tx2">
                    <a:lumMod val="76000"/>
                    <a:lumOff val="24000"/>
                  </a:schemeClr>
                </a:solidFill>
                <a:latin typeface="Arial"/>
                <a:ea typeface="MS PGothic"/>
                <a:cs typeface="Arial"/>
              </a:rPr>
              <a:t>.</a:t>
            </a:r>
            <a:endParaRPr lang="it-IT" dirty="0">
              <a:solidFill>
                <a:schemeClr val="tx2">
                  <a:lumMod val="76000"/>
                  <a:lumOff val="24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92967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TFPLAYOUTENABLED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TFPLAYOUTENABLED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TFPLAYOUTENABLED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nDLLxu8qGT8YOkvB_ehCA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9AF6B62F262BB4F9C95479D388A0F8C" ma:contentTypeVersion="20" ma:contentTypeDescription="Creare un nuovo documento." ma:contentTypeScope="" ma:versionID="88d3602f66a41900f86654fb47972851">
  <xsd:schema xmlns:xsd="http://www.w3.org/2001/XMLSchema" xmlns:xs="http://www.w3.org/2001/XMLSchema" xmlns:p="http://schemas.microsoft.com/office/2006/metadata/properties" xmlns:ns1="http://schemas.microsoft.com/sharepoint/v3" xmlns:ns2="097d7695-2ed0-46c6-80fe-a8a149e97b57" xmlns:ns3="a3594f48-5cb2-4b2a-a2d3-47e48df3a441" targetNamespace="http://schemas.microsoft.com/office/2006/metadata/properties" ma:root="true" ma:fieldsID="e62ce5436a737af03d31648ef283cb9f" ns1:_="" ns2:_="" ns3:_="">
    <xsd:import namespace="http://schemas.microsoft.com/sharepoint/v3"/>
    <xsd:import namespace="097d7695-2ed0-46c6-80fe-a8a149e97b57"/>
    <xsd:import namespace="a3594f48-5cb2-4b2a-a2d3-47e48df3a4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Proprietà criteri di conformità unificati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Azione interfaccia utente criteri di conformità unificati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7d7695-2ed0-46c6-80fe-a8a149e97b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Tag immagine" ma:readOnly="false" ma:fieldId="{5cf76f15-5ced-4ddc-b409-7134ff3c332f}" ma:taxonomyMulti="true" ma:sspId="a0e81842-ecdd-42b9-9a3f-2af8214706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594f48-5cb2-4b2a-a2d3-47e48df3a44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097d7695-2ed0-46c6-80fe-a8a149e97b57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7EC5C16-99F5-46E2-9457-1C7FDD88A8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7d7695-2ed0-46c6-80fe-a8a149e97b57"/>
    <ds:schemaRef ds:uri="a3594f48-5cb2-4b2a-a2d3-47e48df3a4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9724C0-9864-43F5-B104-2B6762D9D2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08BFD5-971A-4D68-884A-B31C792F7037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097d7695-2ed0-46c6-80fe-a8a149e97b5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322</Words>
  <Application>Microsoft Office PowerPoint</Application>
  <PresentationFormat>Widescreen</PresentationFormat>
  <Paragraphs>76</Paragraphs>
  <Slides>2</Slides>
  <Notes>2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10" baseType="lpstr">
      <vt:lpstr>Aptos</vt:lpstr>
      <vt:lpstr>Aptos </vt:lpstr>
      <vt:lpstr>Aptos Display</vt:lpstr>
      <vt:lpstr>Arial</vt:lpstr>
      <vt:lpstr>Calibri</vt:lpstr>
      <vt:lpstr>Times New Roman</vt:lpstr>
      <vt:lpstr>Tema di Office</vt:lpstr>
      <vt:lpstr>Diapositiva think-cell</vt:lpstr>
      <vt:lpstr>EETS Users' Claims in Denmark: Process Map</vt:lpstr>
      <vt:lpstr>Mandatory documentation by claim category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Francesca Martin</dc:creator>
  <cp:lastModifiedBy>Servizi</cp:lastModifiedBy>
  <cp:revision>99</cp:revision>
  <dcterms:created xsi:type="dcterms:W3CDTF">2025-05-12T10:15:17Z</dcterms:created>
  <dcterms:modified xsi:type="dcterms:W3CDTF">2026-01-28T14:34:56Z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0x010100A9AF6B62F262BB4F9C95479D388A0F8C</vt:lpwstr>
  </property>
  <property fmtid="{D5CDD505-2E9C-101B-9397-08002B2CF9AE}" pid="3" name="MediaServiceImageTags">
    <vt:lpwstr/>
  </property>
</Properties>
</file>